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71" r:id="rId4"/>
    <p:sldId id="28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wLLZ4SzWztIAN2JlGbPAuB/cG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6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5C2C8-A9FC-40A3-8803-34B263A53744}" type="datetimeFigureOut">
              <a:rPr lang="es-AR" smtClean="0"/>
              <a:t>27/09/2019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49013-E888-4D35-9430-6C56F0E4B41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9128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77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6650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2751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2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3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078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39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5055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12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843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49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224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g61628a07a4_1_1385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15" name="Google Shape;15;g61628a07a4_1_138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g61628a07a4_1_138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g61628a07a4_1_138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g61628a07a4_1_138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g61628a07a4_1_138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g61628a07a4_1_1385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900" cy="111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g61628a07a4_1_1385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9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g61628a07a4_1_138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g61628a07a4_1_1445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75" name="Google Shape;75;g61628a07a4_1_144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g61628a07a4_1_144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g61628a07a4_1_144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g61628a07a4_1_144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g61628a07a4_1_144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g61628a07a4_1_1445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700" cy="2707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g61628a07a4_1_1445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700" cy="170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g61628a07a4_1_144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g61628a07a4_1_1395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25" name="Google Shape;25;g61628a07a4_1_139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g61628a07a4_1_139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g61628a07a4_1_139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61628a07a4_1_139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61628a07a4_1_139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g61628a07a4_1_1395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900" cy="111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61628a07a4_1_139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g61628a07a4_1_1404"/>
          <p:cNvGrpSpPr/>
          <p:nvPr/>
        </p:nvGrpSpPr>
        <p:grpSpPr>
          <a:xfrm>
            <a:off x="0" y="5204762"/>
            <a:ext cx="12191695" cy="1653192"/>
            <a:chOff x="0" y="3903669"/>
            <a:chExt cx="9144000" cy="1239925"/>
          </a:xfrm>
        </p:grpSpPr>
        <p:sp>
          <p:nvSpPr>
            <p:cNvPr id="34" name="Google Shape;34;g61628a07a4_1_140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g61628a07a4_1_140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g61628a07a4_1_140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g61628a07a4_1_140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g61628a07a4_1_140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g61628a07a4_1_140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61628a07a4_1_140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g61628a07a4_1_140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61628a07a4_1_141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61628a07a4_1_1414"/>
          <p:cNvSpPr txBox="1">
            <a:spLocks noGrp="1"/>
          </p:cNvSpPr>
          <p:nvPr>
            <p:ph type="body" idx="1"/>
          </p:nvPr>
        </p:nvSpPr>
        <p:spPr>
          <a:xfrm>
            <a:off x="415600" y="1639967"/>
            <a:ext cx="53331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5" name="Google Shape;45;g61628a07a4_1_1414"/>
          <p:cNvSpPr txBox="1">
            <a:spLocks noGrp="1"/>
          </p:cNvSpPr>
          <p:nvPr>
            <p:ph type="body" idx="2"/>
          </p:nvPr>
        </p:nvSpPr>
        <p:spPr>
          <a:xfrm>
            <a:off x="6443200" y="1639967"/>
            <a:ext cx="5333100" cy="445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61628a07a4_1_141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61628a07a4_1_1419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61628a07a4_1_141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1628a07a4_1_142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2" name="Google Shape;52;g61628a07a4_1_1422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g61628a07a4_1_142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g61628a07a4_1_1426"/>
          <p:cNvGrpSpPr/>
          <p:nvPr/>
        </p:nvGrpSpPr>
        <p:grpSpPr>
          <a:xfrm>
            <a:off x="8130968" y="7"/>
            <a:ext cx="4060732" cy="2707359"/>
            <a:chOff x="6098378" y="5"/>
            <a:chExt cx="3045625" cy="2030570"/>
          </a:xfrm>
        </p:grpSpPr>
        <p:sp>
          <p:nvSpPr>
            <p:cNvPr id="56" name="Google Shape;56;g61628a07a4_1_142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g61628a07a4_1_142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g61628a07a4_1_142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g61628a07a4_1_142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g61628a07a4_1_142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g61628a07a4_1_1426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g61628a07a4_1_142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1628a07a4_1_1435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g61628a07a4_1_1435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g61628a07a4_1_1435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700" cy="2085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67" name="Google Shape;67;g61628a07a4_1_1435"/>
          <p:cNvSpPr txBox="1">
            <a:spLocks noGrp="1"/>
          </p:cNvSpPr>
          <p:nvPr>
            <p:ph type="subTitle" idx="1"/>
          </p:nvPr>
        </p:nvSpPr>
        <p:spPr>
          <a:xfrm>
            <a:off x="354000" y="3692002"/>
            <a:ext cx="5393700" cy="1692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g61628a07a4_1_1435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g61628a07a4_1_143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1628a07a4_1_1442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g61628a07a4_1_144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1628a07a4_1_138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g61628a07a4_1_138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●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"/>
              <a:buChar char="○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Roboto"/>
              <a:buChar char="■"/>
              <a:defRPr sz="1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g61628a07a4_1_138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051525" y="1824275"/>
            <a:ext cx="9966900" cy="29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s-AR" sz="5000" dirty="0">
                <a:latin typeface="Calibri" panose="020F0502020204030204" pitchFamily="34" charset="0"/>
              </a:rPr>
              <a:t>La descripción multinivel de archivos en el catálogo general </a:t>
            </a:r>
            <a:endParaRPr sz="5000" dirty="0">
              <a:latin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s-AR" sz="5000" dirty="0">
                <a:latin typeface="Calibri" panose="020F0502020204030204" pitchFamily="34" charset="0"/>
              </a:rPr>
              <a:t>de la BNMM</a:t>
            </a:r>
            <a:endParaRPr sz="5000" dirty="0">
              <a:latin typeface="Calibri" panose="020F0502020204030204" pitchFamily="34" charset="0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060698" y="4599595"/>
            <a:ext cx="9948600" cy="20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Ana Guerra</a:t>
            </a:r>
            <a:endParaRPr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Nuria </a:t>
            </a:r>
            <a:r>
              <a:rPr lang="es-AR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Dimotta</a:t>
            </a:r>
            <a:endParaRPr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AR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Dto. de Archivos - BNMM</a:t>
            </a:r>
            <a:endParaRPr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 flipH="1">
            <a:off x="996438" y="228580"/>
            <a:ext cx="10199100" cy="172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i="0" u="none" strike="noStrike" cap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ENCUENTRO NACIONAL DE CATALOGADORES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BIBLIOTECA NACIONAL MARIANO MORENO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2, 3 y 4 de octubre de 2019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3;g61628a07a4_1_1056"/>
          <p:cNvSpPr txBox="1"/>
          <p:nvPr/>
        </p:nvSpPr>
        <p:spPr>
          <a:xfrm>
            <a:off x="876975" y="227550"/>
            <a:ext cx="9915716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Objeto digital en el registro de las  </a:t>
            </a:r>
            <a:endParaRPr lang="es-AR" sz="32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unidades </a:t>
            </a: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documentales</a:t>
            </a:r>
            <a:r>
              <a:rPr lang="es-AR" sz="2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endParaRPr sz="2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77"/>
              <a:buFont typeface="Times New Roman"/>
              <a:buNone/>
            </a:pPr>
            <a:r>
              <a:rPr lang="es-AR" sz="2600" b="1" dirty="0">
                <a:solidFill>
                  <a:srgbClr val="C00000"/>
                </a:solidFill>
              </a:rPr>
              <a:t> </a:t>
            </a:r>
            <a:endParaRPr sz="2600" dirty="0"/>
          </a:p>
        </p:txBody>
      </p:sp>
      <p:sp>
        <p:nvSpPr>
          <p:cNvPr id="3" name="Google Shape;164;g61628a07a4_1_1056"/>
          <p:cNvSpPr txBox="1"/>
          <p:nvPr/>
        </p:nvSpPr>
        <p:spPr>
          <a:xfrm>
            <a:off x="876975" y="5605000"/>
            <a:ext cx="107868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Ejemplo: Fondo Álvaro Yunque - Serie Correspondencia - Carta del Teatro Infantil Municipal de Mendoza a Álvaro Yunque </a:t>
            </a:r>
            <a:endParaRPr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76" y="1187322"/>
            <a:ext cx="3476764" cy="45109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9" y="1488574"/>
            <a:ext cx="4365357" cy="29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0;g61628a07a4_1_1063"/>
          <p:cNvSpPr txBox="1"/>
          <p:nvPr/>
        </p:nvSpPr>
        <p:spPr>
          <a:xfrm>
            <a:off x="1017682" y="683711"/>
            <a:ext cx="943620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Líneas de trabajo </a:t>
            </a:r>
            <a:r>
              <a:rPr lang="es-A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en </a:t>
            </a: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el catálogo </a:t>
            </a:r>
            <a:endParaRPr lang="es-AR" sz="32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la BNMM 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77"/>
              <a:buFont typeface="Times New Roman"/>
              <a:buNone/>
            </a:pPr>
            <a:r>
              <a:rPr lang="es-AR" sz="2600" b="1" dirty="0">
                <a:solidFill>
                  <a:srgbClr val="C00000"/>
                </a:solidFill>
              </a:rPr>
              <a:t> </a:t>
            </a:r>
            <a:endParaRPr sz="2600" dirty="0"/>
          </a:p>
        </p:txBody>
      </p:sp>
      <p:sp>
        <p:nvSpPr>
          <p:cNvPr id="3" name="Google Shape;171;g61628a07a4_1_1063"/>
          <p:cNvSpPr txBox="1"/>
          <p:nvPr/>
        </p:nvSpPr>
        <p:spPr>
          <a:xfrm>
            <a:off x="702600" y="1508400"/>
            <a:ext cx="107868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6350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</a:pPr>
            <a:r>
              <a:rPr lang="es-AR" sz="3000" b="1" dirty="0" smtClean="0">
                <a:latin typeface="Calibri" panose="020F0502020204030204" pitchFamily="34" charset="0"/>
              </a:rPr>
              <a:t>-   </a:t>
            </a:r>
            <a:r>
              <a:rPr lang="es-A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Registros </a:t>
            </a:r>
            <a:r>
              <a:rPr lang="es-A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a nivel fondo</a:t>
            </a:r>
            <a:endParaRPr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s-A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Registros </a:t>
            </a:r>
            <a:r>
              <a:rPr lang="es-A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a nivel de </a:t>
            </a:r>
            <a:r>
              <a:rPr lang="es-A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series documentales</a:t>
            </a:r>
            <a:endParaRPr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s-A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Registros </a:t>
            </a:r>
            <a:r>
              <a:rPr lang="es-AR" sz="3000" b="1" dirty="0">
                <a:solidFill>
                  <a:schemeClr val="bg1"/>
                </a:solidFill>
                <a:latin typeface="Calibri" panose="020F0502020204030204" pitchFamily="34" charset="0"/>
              </a:rPr>
              <a:t>a nivel </a:t>
            </a:r>
            <a:r>
              <a:rPr lang="es-A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de documento (correspondencia de archivos personales, sobres temáticos de archivos de redacción)</a:t>
            </a: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-"/>
            </a:pPr>
            <a:r>
              <a:rPr lang="es-AR" sz="3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Documentos digitalizados asociados a los registros</a:t>
            </a:r>
            <a:endParaRPr sz="3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Char char="-"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Catalogación de libros y publicaciones periódicas que forman parte de archivos personales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3000"/>
              <a:buChar char="-"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Indización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7;g61628a07a4_1_1069"/>
          <p:cNvSpPr txBox="1"/>
          <p:nvPr/>
        </p:nvSpPr>
        <p:spPr>
          <a:xfrm>
            <a:off x="2139825" y="227550"/>
            <a:ext cx="824370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Herramientas para compartir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77"/>
              <a:buFont typeface="Times New Roman"/>
              <a:buNone/>
            </a:pPr>
            <a:r>
              <a:rPr lang="es-AR" sz="2600" b="1" dirty="0">
                <a:solidFill>
                  <a:srgbClr val="C00000"/>
                </a:solidFill>
              </a:rPr>
              <a:t> </a:t>
            </a:r>
            <a:endParaRPr sz="2600" dirty="0"/>
          </a:p>
        </p:txBody>
      </p:sp>
      <p:sp>
        <p:nvSpPr>
          <p:cNvPr id="3" name="Google Shape;178;g61628a07a4_1_1069"/>
          <p:cNvSpPr txBox="1"/>
          <p:nvPr/>
        </p:nvSpPr>
        <p:spPr>
          <a:xfrm>
            <a:off x="876975" y="5605000"/>
            <a:ext cx="107868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Manual de </a:t>
            </a:r>
            <a:r>
              <a:rPr lang="es-AR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Procedimientos de Catalogación</a:t>
            </a:r>
            <a:r>
              <a:rPr lang="es-A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endParaRPr lang="es-AR" sz="2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Tabla </a:t>
            </a:r>
            <a:r>
              <a:rPr lang="es-A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de equivalencias MARC 21 - ISAD (G) </a:t>
            </a:r>
            <a:endParaRPr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1044452"/>
            <a:ext cx="4757466" cy="43776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02" y="872700"/>
            <a:ext cx="3473027" cy="47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83;p6"/>
          <p:cNvGrpSpPr/>
          <p:nvPr/>
        </p:nvGrpSpPr>
        <p:grpSpPr>
          <a:xfrm>
            <a:off x="1682967" y="957710"/>
            <a:ext cx="7958015" cy="4710546"/>
            <a:chOff x="630335" y="-1575314"/>
            <a:chExt cx="7958015" cy="4710546"/>
          </a:xfrm>
        </p:grpSpPr>
        <p:sp>
          <p:nvSpPr>
            <p:cNvPr id="6" name="Google Shape;185;p6"/>
            <p:cNvSpPr txBox="1"/>
            <p:nvPr/>
          </p:nvSpPr>
          <p:spPr>
            <a:xfrm>
              <a:off x="1041815" y="-1575314"/>
              <a:ext cx="7546535" cy="2355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32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Departamento de Archivos</a:t>
              </a:r>
              <a:endParaRPr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  <a:p>
              <a:pPr marL="0" lvl="0" indent="0" algn="ct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32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Biblioteca Nacional Mariano Moreno</a:t>
              </a:r>
              <a:endParaRPr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48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¡Muchas gracias!</a:t>
              </a:r>
              <a:endParaRPr sz="4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87;p6"/>
            <p:cNvSpPr txBox="1"/>
            <p:nvPr/>
          </p:nvSpPr>
          <p:spPr>
            <a:xfrm>
              <a:off x="630335" y="779959"/>
              <a:ext cx="7546535" cy="2355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26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Consultas:</a:t>
              </a:r>
              <a:endParaRPr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None/>
              </a:pPr>
              <a:r>
                <a:rPr lang="es-AR" sz="2600" b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ana.guerra@bn.gov.ar</a:t>
              </a:r>
              <a:endParaRPr sz="2600" b="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es-AR" sz="26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nuria.dimotta@bn.gov.ar</a:t>
              </a:r>
              <a:endParaRPr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2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7;p2"/>
          <p:cNvSpPr txBox="1"/>
          <p:nvPr/>
        </p:nvSpPr>
        <p:spPr>
          <a:xfrm>
            <a:off x="2196072" y="504054"/>
            <a:ext cx="7808500" cy="11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Departamento de Archivos</a:t>
            </a:r>
            <a:endParaRPr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Composición del acervo</a:t>
            </a:r>
            <a:endParaRPr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540"/>
              <a:buFont typeface="Arial"/>
              <a:buNone/>
            </a:pPr>
            <a:endParaRPr sz="2540" b="1" dirty="0"/>
          </a:p>
        </p:txBody>
      </p:sp>
      <p:sp>
        <p:nvSpPr>
          <p:cNvPr id="8" name="Google Shape;98;p2"/>
          <p:cNvSpPr txBox="1"/>
          <p:nvPr/>
        </p:nvSpPr>
        <p:spPr>
          <a:xfrm>
            <a:off x="2177350" y="1535825"/>
            <a:ext cx="7808400" cy="5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0900" rIns="0" bIns="0" anchor="t" anchorCtr="0">
            <a:noAutofit/>
          </a:bodyPr>
          <a:lstStyle/>
          <a:p>
            <a:pPr marL="431800" marR="0" lvl="0" indent="-32067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Arial"/>
              </a:rPr>
              <a:t>100 fondos, </a:t>
            </a:r>
            <a:r>
              <a:rPr lang="es-AR" sz="26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Arial"/>
              </a:rPr>
              <a:t>subfondos</a:t>
            </a:r>
            <a:r>
              <a:rPr lang="es-AR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Arial"/>
              </a:rPr>
              <a:t> y colecciones </a:t>
            </a:r>
            <a:endParaRPr sz="2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31800" marR="0" lvl="0" indent="-320675" algn="ctr" rtl="0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None/>
            </a:pPr>
            <a:r>
              <a:rPr lang="es-AR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Arial"/>
              </a:rPr>
              <a:t>Más de 5000 metros lineales de documentación</a:t>
            </a:r>
            <a:endParaRPr sz="2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431800" marR="0" lvl="0" indent="-320675" algn="ctr" rtl="0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None/>
            </a:pPr>
            <a:endParaRPr lang="es-AR" sz="2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31800" marR="0" lvl="0" indent="-320675" algn="ctr" rtl="0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None/>
            </a:pPr>
            <a:r>
              <a:rPr lang="es-AR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Archivos personales - Archivos </a:t>
            </a:r>
            <a:r>
              <a:rPr lang="es-A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de redacción</a:t>
            </a:r>
            <a:endParaRPr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31800" marR="0" lvl="0" indent="-320675" algn="ctr" rtl="0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None/>
            </a:pPr>
            <a:r>
              <a:rPr lang="es-A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Archivos de </a:t>
            </a:r>
            <a:r>
              <a:rPr lang="es-AR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entidades - Colecciones </a:t>
            </a:r>
            <a:r>
              <a:rPr lang="es-A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temáticas</a:t>
            </a:r>
            <a:endParaRPr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31800" marR="0" lvl="0" indent="-320675" algn="ctr" rtl="0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None/>
            </a:pPr>
            <a:r>
              <a:rPr lang="es-A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Fondo Biblioteca Nacional</a:t>
            </a:r>
            <a:endParaRPr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31800" marR="0" lvl="0" indent="-320675" algn="ctr" rtl="0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None/>
            </a:pPr>
            <a:r>
              <a:rPr lang="es-AR" sz="2600" b="1" dirty="0">
                <a:solidFill>
                  <a:srgbClr val="000000"/>
                </a:solidFill>
                <a:latin typeface="Calibri" panose="020F0502020204030204" pitchFamily="34" charset="0"/>
                <a:sym typeface="Arial"/>
              </a:rPr>
              <a:t> </a:t>
            </a:r>
            <a:endParaRPr sz="2600" b="1" dirty="0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  <a:p>
            <a:pPr marL="431800" marR="0" lvl="0" indent="-320675" algn="ctr" rtl="0">
              <a:lnSpc>
                <a:spcPct val="93000"/>
              </a:lnSpc>
              <a:spcBef>
                <a:spcPts val="1293"/>
              </a:spcBef>
              <a:spcAft>
                <a:spcPts val="0"/>
              </a:spcAft>
              <a:buNone/>
            </a:pPr>
            <a:r>
              <a:rPr lang="es-AR" sz="2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Mediados siglo XIX - a la actualidad</a:t>
            </a:r>
            <a:endParaRPr sz="26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5;p3"/>
          <p:cNvSpPr txBox="1"/>
          <p:nvPr/>
        </p:nvSpPr>
        <p:spPr>
          <a:xfrm>
            <a:off x="610985" y="806491"/>
            <a:ext cx="10302240" cy="58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800" rIns="0" bIns="0" anchor="t" anchorCtr="0">
            <a:noAutofit/>
          </a:bodyPr>
          <a:lstStyle/>
          <a:p>
            <a:pPr marL="431800" marR="0" lvl="0" indent="-320675" algn="ctr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306"/>
              <a:buFont typeface="Times New Roman"/>
              <a:buNone/>
            </a:pPr>
            <a:r>
              <a:rPr lang="es-A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Arial"/>
              </a:rPr>
              <a:t>¿Qué es un archivo?</a:t>
            </a:r>
          </a:p>
          <a:p>
            <a:pPr marL="431800" marR="0" lvl="0" indent="-320675" algn="just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1306"/>
              <a:buFont typeface="Times New Roman"/>
              <a:buNone/>
            </a:pPr>
            <a:r>
              <a:rPr lang="es-AR" sz="3200" dirty="0" smtClean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Un </a:t>
            </a:r>
            <a:r>
              <a:rPr lang="es-AR" sz="320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archivo es el conjunto de documentos</a:t>
            </a:r>
            <a:r>
              <a:rPr lang="es-AR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AR" sz="320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producidos y reunidos por una institución -sea pública o privada- o por una persona en el transcurso de su vida y en el desarrollo de sus actividades a lo largo del tiempo. </a:t>
            </a:r>
            <a:endParaRPr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31800" marR="0" lvl="0" indent="-320675" algn="just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980"/>
              <a:buFont typeface="Times New Roman"/>
              <a:buNone/>
            </a:pPr>
            <a:endParaRPr sz="320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  <a:p>
            <a:pPr marL="431800" marR="0" lvl="0" indent="-320675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980"/>
              <a:buFont typeface="Times New Roman"/>
              <a:buNone/>
            </a:pPr>
            <a:r>
              <a:rPr lang="es-AR" sz="2600" dirty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También se le llama “Archivo” a la institución que resguarda los fondos documentales y “depósito” al lugar donde éstos se conservan</a:t>
            </a:r>
            <a:r>
              <a:rPr lang="es-AR" sz="2600" dirty="0" smtClean="0">
                <a:solidFill>
                  <a:schemeClr val="bg1"/>
                </a:solidFill>
                <a:latin typeface="Calibri" panose="020F0502020204030204" pitchFamily="34" charset="0"/>
                <a:sym typeface="Arial"/>
              </a:rPr>
              <a:t>.</a:t>
            </a:r>
          </a:p>
          <a:p>
            <a:pPr marL="431800" marR="0" lvl="0" indent="-320675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980"/>
              <a:buFont typeface="Times New Roman"/>
              <a:buNone/>
            </a:pPr>
            <a:endParaRPr lang="es-AR" sz="2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31800" marR="0" lvl="0" indent="-320675" algn="ctr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980"/>
              <a:buFont typeface="Times New Roman"/>
              <a:buNone/>
            </a:pPr>
            <a:r>
              <a:rPr lang="es-AR" sz="3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Metodología de trabajo: de lo general a lo particular</a:t>
            </a:r>
            <a:endParaRPr sz="30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;p29"/>
          <p:cNvSpPr txBox="1">
            <a:spLocks noChangeArrowheads="1"/>
          </p:cNvSpPr>
          <p:nvPr/>
        </p:nvSpPr>
        <p:spPr bwMode="auto">
          <a:xfrm>
            <a:off x="764089" y="156216"/>
            <a:ext cx="876821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 algn="ctr"/>
            <a:r>
              <a:rPr lang="es-ES" altLang="es-E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Tipos </a:t>
            </a:r>
            <a:r>
              <a:rPr lang="es-ES" altLang="es-E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 </a:t>
            </a:r>
            <a:r>
              <a:rPr lang="es-ES" altLang="es-E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usuarios, consultas y triple función social de los archivos</a:t>
            </a:r>
            <a:endParaRPr lang="es-ES" altLang="es-ES"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Google Shape;132;p29"/>
          <p:cNvSpPr txBox="1">
            <a:spLocks noChangeArrowheads="1"/>
          </p:cNvSpPr>
          <p:nvPr/>
        </p:nvSpPr>
        <p:spPr bwMode="auto">
          <a:xfrm>
            <a:off x="625038" y="1002353"/>
            <a:ext cx="10233699" cy="563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67500" bIns="91425"/>
          <a:lstStyle/>
          <a:p>
            <a:endParaRPr lang="es-ES" altLang="es-ES" dirty="0"/>
          </a:p>
          <a:p>
            <a:pPr algn="just"/>
            <a:r>
              <a:rPr lang="en-US" altLang="es-E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es-AR" altLang="es-E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Mayoría </a:t>
            </a:r>
            <a:r>
              <a:rPr lang="es-AR" alt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proyectos de investigación histórica y científica en </a:t>
            </a:r>
            <a:r>
              <a:rPr lang="es-AR" altLang="es-E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gral.</a:t>
            </a:r>
            <a:r>
              <a:rPr lang="es-AR" alt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AR" altLang="es-E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(historia, ciencias sociales, letras). Perfil predominante de usuarios: </a:t>
            </a:r>
            <a:r>
              <a:rPr lang="es-AR" alt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Investigadores con formación universitaria de grado y posgrado. </a:t>
            </a:r>
          </a:p>
          <a:p>
            <a:pPr algn="just"/>
            <a:endParaRPr lang="es-AR" altLang="es-E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es-AR" alt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-Usos ligados a la producción cultural </a:t>
            </a:r>
            <a:r>
              <a:rPr lang="es-AR" altLang="es-E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(muestras, </a:t>
            </a:r>
            <a:r>
              <a:rPr lang="es-AR" altLang="es-ES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prod</a:t>
            </a:r>
            <a:r>
              <a:rPr lang="es-AR" altLang="es-E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audiovisual, editorial,  </a:t>
            </a:r>
            <a:r>
              <a:rPr lang="es-AR" altLang="es-ES" sz="2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etc</a:t>
            </a:r>
            <a:r>
              <a:rPr lang="es-AR" altLang="es-E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). </a:t>
            </a:r>
            <a:r>
              <a:rPr lang="es-AR" altLang="es-ES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Usuarixs</a:t>
            </a:r>
            <a:r>
              <a:rPr lang="es-AR" alt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procedentes de otras instituciones y también la propia actividad de investigación dentro de la Biblioteca Nacional</a:t>
            </a:r>
            <a:r>
              <a:rPr lang="es-AR" altLang="es-E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  <a:p>
            <a:pPr algn="just">
              <a:lnSpc>
                <a:spcPct val="115000"/>
              </a:lnSpc>
            </a:pPr>
            <a:endParaRPr lang="es-AR" altLang="es-E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AR" altLang="es-E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-</a:t>
            </a:r>
            <a:r>
              <a:rPr lang="es-AR" alt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Usos ligados al ejercicio de derechos y a la investigación judicial, </a:t>
            </a:r>
            <a:r>
              <a:rPr lang="es-AR" altLang="es-E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así como a prácticas de </a:t>
            </a:r>
            <a:r>
              <a:rPr lang="es-AR" alt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construcción de memoria social </a:t>
            </a:r>
            <a:r>
              <a:rPr lang="es-AR" altLang="es-E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tanto por parte de organismos del estado como de </a:t>
            </a:r>
            <a:r>
              <a:rPr lang="es-AR" alt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individuos y colectivos.</a:t>
            </a:r>
          </a:p>
          <a:p>
            <a:pPr algn="just">
              <a:lnSpc>
                <a:spcPct val="115000"/>
              </a:lnSpc>
            </a:pPr>
            <a:endParaRPr lang="es-AR" altLang="es-ES" sz="2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AR" altLang="es-ES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- Consultas internas ligadas a los antecedentes del propio trabajo dentro de la BNMM.</a:t>
            </a:r>
            <a:endParaRPr lang="es-AR" altLang="es-ES" sz="2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s-AR" altLang="es-ES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s-AR" altLang="es-ES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Usos diversos que evidencian la triple función social de los Archivos: fuentes para la historia, memoria de la entidad productora, garantía de derechos</a:t>
            </a:r>
            <a:r>
              <a:rPr lang="en-US" altLang="es-ES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. </a:t>
            </a:r>
            <a:endParaRPr lang="es-ES" altLang="es-ES" sz="2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3;p5"/>
          <p:cNvSpPr txBox="1"/>
          <p:nvPr/>
        </p:nvSpPr>
        <p:spPr>
          <a:xfrm>
            <a:off x="2547135" y="364710"/>
            <a:ext cx="676200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77"/>
              <a:buFont typeface="Times New Roman"/>
              <a:buNone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Arial"/>
              </a:rPr>
              <a:t>Instrumentos de </a:t>
            </a: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descripción en el catálogo general de la BNMM</a:t>
            </a:r>
            <a:endParaRPr sz="32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5110" y="1903795"/>
            <a:ext cx="6316809" cy="4420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006" y="3401418"/>
            <a:ext cx="6041435" cy="3171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88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1;g61628a07a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049" y="1069045"/>
            <a:ext cx="8355101" cy="5568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2;g61628a07a4_0_0"/>
          <p:cNvSpPr txBox="1"/>
          <p:nvPr/>
        </p:nvSpPr>
        <p:spPr>
          <a:xfrm>
            <a:off x="899160" y="227550"/>
            <a:ext cx="10088880" cy="71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77"/>
              <a:buFont typeface="Times New Roman"/>
              <a:buNone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Primer instrumento de descripción: Estado de fondos</a:t>
            </a:r>
            <a:endParaRPr sz="32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;g61628a07a4_1_1031"/>
          <p:cNvSpPr txBox="1"/>
          <p:nvPr/>
        </p:nvSpPr>
        <p:spPr>
          <a:xfrm>
            <a:off x="457200" y="227550"/>
            <a:ext cx="1054608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Descripción mínima en un registro del catálogo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Descripción extensa </a:t>
            </a:r>
            <a:r>
              <a:rPr lang="es-AR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incorporada </a:t>
            </a: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en OBJETOS DIGITALES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77"/>
              <a:buFont typeface="Times New Roman"/>
              <a:buNone/>
            </a:pPr>
            <a:r>
              <a:rPr lang="es-AR" sz="2600" b="1" dirty="0">
                <a:solidFill>
                  <a:srgbClr val="C00000"/>
                </a:solidFill>
              </a:rPr>
              <a:t> </a:t>
            </a:r>
            <a:endParaRPr sz="2600" dirty="0"/>
          </a:p>
        </p:txBody>
      </p:sp>
      <p:sp>
        <p:nvSpPr>
          <p:cNvPr id="5" name="Google Shape;141;g61628a07a4_1_1031"/>
          <p:cNvSpPr txBox="1"/>
          <p:nvPr/>
        </p:nvSpPr>
        <p:spPr>
          <a:xfrm>
            <a:off x="1913190" y="6147057"/>
            <a:ext cx="8243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Ejemplo: Fondo Álvaro Yunque</a:t>
            </a:r>
            <a:endParaRPr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0" y="1137266"/>
            <a:ext cx="7670887" cy="4823761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746760" y="3060526"/>
            <a:ext cx="1402080" cy="71628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35" y="2706257"/>
            <a:ext cx="5349891" cy="2989645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6995160" y="4979622"/>
            <a:ext cx="3161730" cy="56773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25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g61628a07a4_1_1041"/>
          <p:cNvSpPr txBox="1"/>
          <p:nvPr/>
        </p:nvSpPr>
        <p:spPr>
          <a:xfrm>
            <a:off x="1697865" y="623917"/>
            <a:ext cx="824370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Descripción multinivel: enlace entre registros de fondo, series y unidades documentales 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77"/>
              <a:buFont typeface="Times New Roman"/>
              <a:buNone/>
            </a:pPr>
            <a:r>
              <a:rPr lang="es-AR" sz="2600" b="1" dirty="0">
                <a:solidFill>
                  <a:srgbClr val="C00000"/>
                </a:solidFill>
              </a:rPr>
              <a:t> </a:t>
            </a:r>
            <a:endParaRPr sz="2600" dirty="0"/>
          </a:p>
        </p:txBody>
      </p:sp>
      <p:sp>
        <p:nvSpPr>
          <p:cNvPr id="4" name="Google Shape;149;g61628a07a4_1_1041"/>
          <p:cNvSpPr txBox="1"/>
          <p:nvPr/>
        </p:nvSpPr>
        <p:spPr>
          <a:xfrm>
            <a:off x="1974150" y="6296725"/>
            <a:ext cx="82437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Ejemplo: Fondo Álvaro Yunque - Serie Correspondencia</a:t>
            </a:r>
            <a:endParaRPr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12484"/>
            <a:ext cx="8380080" cy="36367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35" y="3730055"/>
            <a:ext cx="5372100" cy="25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g61628a07a4_1_1049"/>
          <p:cNvSpPr txBox="1"/>
          <p:nvPr/>
        </p:nvSpPr>
        <p:spPr>
          <a:xfrm>
            <a:off x="1758825" y="486630"/>
            <a:ext cx="824370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Descripción multinivel: enlace entre registros de fondo, series y unidades documentales 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177"/>
              <a:buFont typeface="Times New Roman"/>
              <a:buNone/>
            </a:pPr>
            <a:r>
              <a:rPr lang="es-AR" sz="2600" b="1" dirty="0">
                <a:solidFill>
                  <a:srgbClr val="C00000"/>
                </a:solidFill>
              </a:rPr>
              <a:t> </a:t>
            </a:r>
            <a:endParaRPr sz="2600" dirty="0"/>
          </a:p>
        </p:txBody>
      </p:sp>
      <p:sp>
        <p:nvSpPr>
          <p:cNvPr id="4" name="Google Shape;157;g61628a07a4_1_1049"/>
          <p:cNvSpPr txBox="1"/>
          <p:nvPr/>
        </p:nvSpPr>
        <p:spPr>
          <a:xfrm>
            <a:off x="876975" y="5605000"/>
            <a:ext cx="10786800" cy="10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25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Ejemplo: Fondo Álvaro Yunque - Serie Correspondencia - Carta del Teatro Infantil Municipal de Mendoza a Álvaro Yunque </a:t>
            </a:r>
            <a:endParaRPr sz="2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66343"/>
            <a:ext cx="8648025" cy="413865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1736640" y="5039230"/>
            <a:ext cx="1402080" cy="71628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1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536</Words>
  <Application>Microsoft Office PowerPoint</Application>
  <PresentationFormat>Panorámica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Calibri</vt:lpstr>
      <vt:lpstr>Roboto</vt:lpstr>
      <vt:lpstr>Geometric</vt:lpstr>
      <vt:lpstr>La descripción multinivel de archivos en el catálogo general  de la BNMM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descripción multinivel de archivos en el catálogo general  de la BNMM</dc:title>
  <dc:creator>Nuria</dc:creator>
  <cp:lastModifiedBy>Ana Guerra</cp:lastModifiedBy>
  <cp:revision>26</cp:revision>
  <cp:lastPrinted>2019-09-27T14:10:31Z</cp:lastPrinted>
  <dcterms:created xsi:type="dcterms:W3CDTF">2019-09-23T11:50:40Z</dcterms:created>
  <dcterms:modified xsi:type="dcterms:W3CDTF">2019-09-27T16:14:51Z</dcterms:modified>
</cp:coreProperties>
</file>